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0" r:id="rId4"/>
    <p:sldId id="265" r:id="rId5"/>
    <p:sldId id="261" r:id="rId6"/>
    <p:sldId id="262" r:id="rId7"/>
    <p:sldId id="258" r:id="rId8"/>
    <p:sldId id="263" r:id="rId9"/>
    <p:sldId id="267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>
      <p:cViewPr varScale="1">
        <p:scale>
          <a:sx n="101" d="100"/>
          <a:sy n="101" d="100"/>
        </p:scale>
        <p:origin x="-12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82E04F-237E-45E0-9B64-3FE21ECFB6A5}" type="datetimeFigureOut">
              <a:rPr lang="en-US"/>
              <a:pPr>
                <a:defRPr/>
              </a:pPr>
              <a:t>5/14/12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8C1BB8-5665-48C3-99BF-C4CA31069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69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Example on www.google.com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CA3523-F6A8-45F5-98E3-EFE26306F23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7EE800-736E-45F1-80DB-D7106FE2534D}" type="datetimeFigureOut">
              <a:rPr lang="en-US"/>
              <a:pPr>
                <a:defRPr/>
              </a:pPr>
              <a:t>5/14/12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268C11-2F33-4D63-AB9D-C1014CD29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2759E-E1B8-4EEC-A545-21FA9EF292E9}" type="datetimeFigureOut">
              <a:rPr lang="en-US"/>
              <a:pPr>
                <a:defRPr/>
              </a:pPr>
              <a:t>5/14/12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BF773-8025-4501-954B-54E5C7E6F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73518-84C9-493E-B7D4-4FE17474F55A}" type="datetimeFigureOut">
              <a:rPr lang="en-US"/>
              <a:pPr>
                <a:defRPr/>
              </a:pPr>
              <a:t>5/14/12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BC733-2648-4CB1-8D34-1EC3E80FE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455BC-9652-4044-9535-0E12641B0E5F}" type="datetimeFigureOut">
              <a:rPr lang="en-US"/>
              <a:pPr>
                <a:defRPr/>
              </a:pPr>
              <a:t>5/14/12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A80D3-12FE-411F-95DD-A52DF20F6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Freeform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BB6960-E8E2-4545-95AA-4F6730775115}" type="datetimeFigureOut">
              <a:rPr lang="en-US"/>
              <a:pPr>
                <a:defRPr/>
              </a:pPr>
              <a:t>5/14/12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5A993F-5F71-40E7-B747-08DC58936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2E9499-9987-4BED-837F-AE82D8A1F038}" type="datetimeFigureOut">
              <a:rPr lang="en-US"/>
              <a:pPr>
                <a:defRPr/>
              </a:pPr>
              <a:t>5/14/12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5CD94F-54CF-4D34-B382-73A4DE97F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078546-80E5-433E-ACE9-7136267AF45C}" type="datetimeFigureOut">
              <a:rPr lang="en-US"/>
              <a:pPr>
                <a:defRPr/>
              </a:pPr>
              <a:t>5/14/12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D2770F-5394-4D61-8EFF-FE8C10FAF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FF8FF-5EEA-4C1D-912E-EF079C17C18F}" type="datetimeFigureOut">
              <a:rPr lang="en-US"/>
              <a:pPr>
                <a:defRPr/>
              </a:pPr>
              <a:t>5/14/12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05F65-993B-481D-A5D1-F53BA91E8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EE3FC1-91C5-4CB3-B2C7-A57DE328D7EF}" type="datetimeFigureOut">
              <a:rPr lang="en-US"/>
              <a:pPr>
                <a:defRPr/>
              </a:pPr>
              <a:t>5/14/12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4AD3C0-0E84-48D4-ABF4-F37794CA4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FBBE6-807D-4E6D-986F-51771856812F}" type="datetimeFigureOut">
              <a:rPr lang="en-US"/>
              <a:pPr>
                <a:defRPr/>
              </a:pPr>
              <a:t>5/14/12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A280C-48E0-4D96-A11A-FD353DFAB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14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6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0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2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8"/>
            <p:cNvCxnSpPr/>
            <p:nvPr/>
          </p:nvCxnSpPr>
          <p:spPr>
            <a:xfrm rot="16200000">
              <a:off x="6663592" y="12983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 flipH="1">
              <a:off x="6744512" y="12973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9A8AF6-DF4D-4030-B858-4600B4C3BF4E}" type="datetimeFigureOut">
              <a:rPr lang="en-US"/>
              <a:pPr>
                <a:defRPr/>
              </a:pPr>
              <a:t>5/14/12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68457C-5449-4F3B-A725-AF4117532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8C3CAA6-C6A3-4AF2-8FD9-0AB0C5F13E72}" type="datetimeFigureOut">
              <a:rPr lang="en-US"/>
              <a:pPr>
                <a:defRPr/>
              </a:pPr>
              <a:t>5/14/12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A137BE6-E424-4BFD-800D-77765DFE9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73" r:id="rId3"/>
    <p:sldLayoutId id="2147483674" r:id="rId4"/>
    <p:sldLayoutId id="2147483675" r:id="rId5"/>
    <p:sldLayoutId id="2147483668" r:id="rId6"/>
    <p:sldLayoutId id="2147483676" r:id="rId7"/>
    <p:sldLayoutId id="2147483669" r:id="rId8"/>
    <p:sldLayoutId id="2147483677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://dbserv2.informatik.uni-leipzig.de:8080/dsggs/?analysi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Methodology for Pattern Discovery, Validation, and Hypothesis Development from the Annotated Biological Web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Mahmuda Khan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914400" y="838200"/>
            <a:ext cx="77724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What </a:t>
            </a:r>
            <a:r>
              <a:rPr lang="en-US" dirty="0" err="1" smtClean="0"/>
              <a:t>Mahmuda</a:t>
            </a:r>
            <a:r>
              <a:rPr lang="en-US" dirty="0" smtClean="0"/>
              <a:t> </a:t>
            </a:r>
            <a:r>
              <a:rPr lang="en-US" dirty="0" smtClean="0"/>
              <a:t>did:</a:t>
            </a:r>
          </a:p>
          <a:p>
            <a:pPr eaLnBrk="1" hangingPunct="1"/>
            <a:r>
              <a:rPr lang="en-US" dirty="0" smtClean="0"/>
              <a:t>Read scientific articles.</a:t>
            </a:r>
            <a:endParaRPr lang="en-US" dirty="0" smtClean="0"/>
          </a:p>
          <a:p>
            <a:pPr eaLnBrk="1" hangingPunct="1"/>
            <a:r>
              <a:rPr lang="en-US" dirty="0" smtClean="0"/>
              <a:t>Retrieved imprint sentences  </a:t>
            </a:r>
            <a:r>
              <a:rPr lang="en-US" dirty="0" smtClean="0"/>
              <a:t>for about 136 </a:t>
            </a:r>
            <a:r>
              <a:rPr lang="en-US" dirty="0" smtClean="0"/>
              <a:t>triplets and doublets.</a:t>
            </a:r>
            <a:endParaRPr lang="en-US" dirty="0" smtClean="0"/>
          </a:p>
          <a:p>
            <a:pPr eaLnBrk="1" hangingPunct="1"/>
            <a:r>
              <a:rPr lang="en-US" dirty="0" smtClean="0"/>
              <a:t>Participated in an experiment to determine the effectiveness of </a:t>
            </a:r>
            <a:r>
              <a:rPr lang="en-US" dirty="0" err="1" smtClean="0"/>
              <a:t>Manjal</a:t>
            </a:r>
            <a:r>
              <a:rPr lang="en-US" dirty="0" smtClean="0"/>
              <a:t> (automated) retrieval of the imprint sentences.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Thanks for listening </a:t>
            </a:r>
            <a:r>
              <a:rPr lang="en-US" smtClean="0">
                <a:sym typeface="Wingdings" pitchFamily="2" charset="2"/>
              </a:rPr>
              <a:t></a:t>
            </a:r>
            <a:endParaRPr lang="en-US" smtClean="0"/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Goal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 </a:t>
            </a:r>
            <a:r>
              <a:rPr lang="en-US" dirty="0" smtClean="0"/>
              <a:t>obtain training data – sentences from the literature – to validate patterns involving triplets of </a:t>
            </a:r>
            <a:r>
              <a:rPr lang="en-US" i="1" dirty="0" smtClean="0"/>
              <a:t>Arabidopsis </a:t>
            </a:r>
            <a:r>
              <a:rPr lang="en-US" i="1" dirty="0" smtClean="0"/>
              <a:t>thaliana </a:t>
            </a:r>
            <a:r>
              <a:rPr lang="en-US" dirty="0" smtClean="0"/>
              <a:t>genes, GO terms and PO terms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Validation of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Triplets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9763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What is a </a:t>
            </a:r>
            <a:r>
              <a:rPr lang="en-US" dirty="0" smtClean="0"/>
              <a:t>triplet?</a:t>
            </a:r>
            <a:endParaRPr lang="en-US" dirty="0" smtClean="0"/>
          </a:p>
          <a:p>
            <a:pPr marL="639763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- (gene, GO, PO)</a:t>
            </a:r>
          </a:p>
          <a:p>
            <a:pPr marL="639763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i="1" dirty="0" smtClean="0"/>
              <a:t>Arabidopsis </a:t>
            </a:r>
            <a:r>
              <a:rPr lang="en-US" dirty="0" smtClean="0"/>
              <a:t>gene</a:t>
            </a:r>
          </a:p>
          <a:p>
            <a:pPr marL="639763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GO: Gene Ontology- universal biological 	</a:t>
            </a:r>
            <a:r>
              <a:rPr lang="en-US" dirty="0" smtClean="0"/>
              <a:t>process (BP) </a:t>
            </a:r>
            <a:r>
              <a:rPr lang="en-US" dirty="0" smtClean="0"/>
              <a:t>or cellular </a:t>
            </a:r>
            <a:r>
              <a:rPr lang="en-US" dirty="0" smtClean="0"/>
              <a:t>component (CC) or </a:t>
            </a:r>
          </a:p>
          <a:p>
            <a:pPr marL="68263" indent="0" eaLnBrk="1" hangingPunct="1">
              <a:lnSpc>
                <a:spcPct val="9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smtClean="0"/>
              <a:t>molecular function (MF)</a:t>
            </a:r>
            <a:endParaRPr lang="en-US" dirty="0" smtClean="0"/>
          </a:p>
          <a:p>
            <a:pPr marL="639763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PO: Plant Ontology- plant structure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/>
              <a:t>Examples of </a:t>
            </a:r>
            <a:r>
              <a:rPr lang="en-US" dirty="0" smtClean="0"/>
              <a:t>Triplets</a:t>
            </a:r>
            <a:endParaRPr lang="en-US" dirty="0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- (HAP1 , pollen tube guidance, sperm cell)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- (SEP1, DNA binding, carpel)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- (PFS2, petal morphogenesis, stamen)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- (AP1, protein binding, shoot apex)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- (PHOT1, vacuole, cauline leaf)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Photomorphogenesis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Genes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9458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l="1442" t="25385" r="2083" b="15897"/>
          <a:stretch>
            <a:fillRect/>
          </a:stretch>
        </p:blipFill>
        <p:spPr>
          <a:xfrm>
            <a:off x="609600" y="1981200"/>
            <a:ext cx="8229600" cy="3719513"/>
          </a:xfrm>
        </p:spPr>
      </p:pic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609600" y="5867400"/>
            <a:ext cx="685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trike="dblStrike" dirty="0">
                <a:latin typeface="Corbel" pitchFamily="34" charset="0"/>
                <a:hlinkClick r:id="rId3"/>
              </a:rPr>
              <a:t>http://dbserv2.informatik.uni-leipzig.de:8080/dsggs/?</a:t>
            </a:r>
            <a:r>
              <a:rPr lang="en-US" strike="dblStrike" dirty="0" smtClean="0">
                <a:latin typeface="Corbel" pitchFamily="34" charset="0"/>
                <a:hlinkClick r:id="rId3"/>
              </a:rPr>
              <a:t>analysis</a:t>
            </a:r>
            <a:endParaRPr lang="en-US" strike="dblStrike" dirty="0" smtClean="0">
              <a:latin typeface="Corbel" pitchFamily="34" charset="0"/>
            </a:endParaRPr>
          </a:p>
          <a:p>
            <a:r>
              <a:rPr lang="en-US" dirty="0" smtClean="0">
                <a:latin typeface="Corbel" pitchFamily="34" charset="0"/>
              </a:rPr>
              <a:t>http://</a:t>
            </a:r>
            <a:r>
              <a:rPr lang="en-US" dirty="0" err="1" smtClean="0">
                <a:latin typeface="Corbel" pitchFamily="34" charset="0"/>
              </a:rPr>
              <a:t>pattaran.umiacs.umd.edu</a:t>
            </a:r>
            <a:endParaRPr lang="en-US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Flowering Time Genes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20482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t="44872" r="1282" b="13846"/>
          <a:stretch>
            <a:fillRect/>
          </a:stretch>
        </p:blipFill>
        <p:spPr>
          <a:xfrm>
            <a:off x="533400" y="1905000"/>
            <a:ext cx="8305800" cy="2590800"/>
          </a:xfrm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533400" y="4953000"/>
            <a:ext cx="815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trike="dblStrike" dirty="0">
                <a:latin typeface="Corbel" pitchFamily="34" charset="0"/>
              </a:rPr>
              <a:t>http://dbserv2.informatik.uni-leipzig.de:8080/</a:t>
            </a:r>
            <a:r>
              <a:rPr lang="en-US" strike="dblStrike" dirty="0" err="1">
                <a:latin typeface="Corbel" pitchFamily="34" charset="0"/>
              </a:rPr>
              <a:t>dsggs</a:t>
            </a:r>
            <a:r>
              <a:rPr lang="en-US" strike="dblStrike" dirty="0">
                <a:latin typeface="Corbel" pitchFamily="34" charset="0"/>
              </a:rPr>
              <a:t>/?analysis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Photosynthesis Genes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21506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t="23846" r="3687" b="11026"/>
          <a:stretch>
            <a:fillRect/>
          </a:stretch>
        </p:blipFill>
        <p:spPr>
          <a:xfrm>
            <a:off x="381000" y="1524000"/>
            <a:ext cx="8763000" cy="4572000"/>
          </a:xfrm>
        </p:spPr>
      </p:pic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457200" y="6211888"/>
            <a:ext cx="845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trike="dblStrike" dirty="0">
                <a:latin typeface="Corbel" pitchFamily="34" charset="0"/>
              </a:rPr>
              <a:t>http://dbserv2.informatik.uni-leipzig.de:8080/</a:t>
            </a:r>
            <a:r>
              <a:rPr lang="en-US" strike="dblStrike" dirty="0" err="1">
                <a:latin typeface="Corbel" pitchFamily="34" charset="0"/>
              </a:rPr>
              <a:t>dsggs</a:t>
            </a:r>
            <a:r>
              <a:rPr lang="en-US" strike="dblStrike" dirty="0">
                <a:latin typeface="Corbel" pitchFamily="34" charset="0"/>
              </a:rPr>
              <a:t>/?analysis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Example of </a:t>
            </a:r>
            <a:r>
              <a:rPr lang="en-US" dirty="0" smtClean="0"/>
              <a:t>imprints for triplets</a:t>
            </a:r>
            <a:endParaRPr lang="en-US" dirty="0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7724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600" b="1" smtClean="0"/>
              <a:t>	</a:t>
            </a:r>
            <a:r>
              <a:rPr lang="en-US" sz="1800" b="1" smtClean="0">
                <a:solidFill>
                  <a:schemeClr val="accent2"/>
                </a:solidFill>
              </a:rPr>
              <a:t>(AG, sequence- specific DNA binding transcription factor, stamen)</a:t>
            </a:r>
          </a:p>
          <a:p>
            <a:pPr eaLnBrk="1" hangingPunct="1">
              <a:buFont typeface="Wingdings" pitchFamily="2" charset="2"/>
              <a:buNone/>
            </a:pPr>
            <a:endParaRPr lang="en-US" sz="1800" b="1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1800" b="1" i="1" smtClean="0">
                <a:solidFill>
                  <a:schemeClr val="accent2"/>
                </a:solidFill>
              </a:rPr>
              <a:t>AG</a:t>
            </a:r>
            <a:r>
              <a:rPr lang="en-US" sz="1800" b="1" smtClean="0"/>
              <a:t> </a:t>
            </a:r>
            <a:r>
              <a:rPr lang="en-US" sz="1800" smtClean="0"/>
              <a:t>encodes a </a:t>
            </a:r>
            <a:r>
              <a:rPr lang="en-US" sz="1800" b="1" smtClean="0">
                <a:solidFill>
                  <a:schemeClr val="accent2"/>
                </a:solidFill>
              </a:rPr>
              <a:t>transcription factor</a:t>
            </a:r>
            <a:r>
              <a:rPr lang="en-US" sz="1800" smtClean="0"/>
              <a:t> of the MADS-box family that is expressed in </a:t>
            </a:r>
            <a:r>
              <a:rPr lang="en-US" sz="1800" b="1" smtClean="0">
                <a:solidFill>
                  <a:schemeClr val="accent2"/>
                </a:solidFill>
              </a:rPr>
              <a:t>stamen</a:t>
            </a:r>
            <a:r>
              <a:rPr lang="en-US" sz="1800" b="1" smtClean="0"/>
              <a:t> </a:t>
            </a:r>
            <a:r>
              <a:rPr lang="en-US" sz="1800" smtClean="0"/>
              <a:t>and carpel primordia. </a:t>
            </a:r>
          </a:p>
          <a:p>
            <a:pPr eaLnBrk="1" hangingPunct="1"/>
            <a:r>
              <a:rPr lang="en-US" sz="1800" smtClean="0"/>
              <a:t>The </a:t>
            </a:r>
            <a:r>
              <a:rPr lang="en-US" sz="1800" b="1" smtClean="0">
                <a:solidFill>
                  <a:schemeClr val="accent2"/>
                </a:solidFill>
              </a:rPr>
              <a:t>MADS-box transcription factor</a:t>
            </a:r>
            <a:r>
              <a:rPr lang="en-US" sz="1800" smtClean="0"/>
              <a:t> AGAMOUS (</a:t>
            </a:r>
            <a:r>
              <a:rPr lang="en-US" sz="1800" b="1" smtClean="0">
                <a:solidFill>
                  <a:schemeClr val="accent2"/>
                </a:solidFill>
              </a:rPr>
              <a:t>AG</a:t>
            </a:r>
            <a:r>
              <a:rPr lang="en-US" sz="1800" smtClean="0"/>
              <a:t>) is an important regulator of </a:t>
            </a:r>
            <a:r>
              <a:rPr lang="en-US" sz="1800" b="1" smtClean="0">
                <a:solidFill>
                  <a:schemeClr val="accent2"/>
                </a:solidFill>
              </a:rPr>
              <a:t>stamen</a:t>
            </a:r>
            <a:r>
              <a:rPr lang="en-US" sz="1800" smtClean="0"/>
              <a:t> and fruit identity as well as floral meristem determinacy in a number of core eudicots and monocots. </a:t>
            </a:r>
          </a:p>
          <a:p>
            <a:pPr eaLnBrk="1" hangingPunct="1"/>
            <a:r>
              <a:rPr lang="en-US" sz="1800" smtClean="0"/>
              <a:t>The </a:t>
            </a:r>
            <a:r>
              <a:rPr lang="en-US" sz="1800" i="1" smtClean="0"/>
              <a:t>Arabidopsis</a:t>
            </a:r>
            <a:r>
              <a:rPr lang="en-US" sz="1800" smtClean="0"/>
              <a:t> homeotic gene </a:t>
            </a:r>
            <a:r>
              <a:rPr lang="en-US" sz="1800" i="1" smtClean="0"/>
              <a:t>AGAMOUS</a:t>
            </a:r>
            <a:r>
              <a:rPr lang="en-US" sz="1800" smtClean="0"/>
              <a:t> (</a:t>
            </a:r>
            <a:r>
              <a:rPr lang="en-US" sz="1800" b="1" i="1" smtClean="0">
                <a:solidFill>
                  <a:schemeClr val="accent2"/>
                </a:solidFill>
              </a:rPr>
              <a:t>AG</a:t>
            </a:r>
            <a:r>
              <a:rPr lang="en-US" sz="1800" smtClean="0"/>
              <a:t>) is necessary for the specification of reproductive organs (</a:t>
            </a:r>
            <a:r>
              <a:rPr lang="en-US" sz="1800" b="1" smtClean="0">
                <a:solidFill>
                  <a:schemeClr val="accent2"/>
                </a:solidFill>
              </a:rPr>
              <a:t>stamens</a:t>
            </a:r>
            <a:r>
              <a:rPr lang="en-US" sz="1800" smtClean="0"/>
              <a:t> and carpels) during the early steps of flower development. </a:t>
            </a:r>
          </a:p>
          <a:p>
            <a:pPr eaLnBrk="1" hangingPunct="1"/>
            <a:r>
              <a:rPr lang="en-US" sz="1800" smtClean="0"/>
              <a:t>The floral homeotic C function gene </a:t>
            </a:r>
            <a:r>
              <a:rPr lang="en-US" sz="1800" i="1" smtClean="0"/>
              <a:t>AGAMOUS </a:t>
            </a:r>
            <a:r>
              <a:rPr lang="en-US" sz="1800" smtClean="0"/>
              <a:t>(</a:t>
            </a:r>
            <a:r>
              <a:rPr lang="en-US" sz="1800" b="1" i="1" smtClean="0">
                <a:solidFill>
                  <a:schemeClr val="accent2"/>
                </a:solidFill>
              </a:rPr>
              <a:t>AG</a:t>
            </a:r>
            <a:r>
              <a:rPr lang="en-US" sz="1800" smtClean="0"/>
              <a:t>) confers </a:t>
            </a:r>
            <a:r>
              <a:rPr lang="en-US" sz="1800" b="1" smtClean="0">
                <a:solidFill>
                  <a:schemeClr val="accent2"/>
                </a:solidFill>
              </a:rPr>
              <a:t>stamen</a:t>
            </a:r>
            <a:r>
              <a:rPr lang="en-US" sz="1800" smtClean="0">
                <a:solidFill>
                  <a:schemeClr val="accent2"/>
                </a:solidFill>
              </a:rPr>
              <a:t> </a:t>
            </a:r>
            <a:r>
              <a:rPr lang="en-US" sz="1800" smtClean="0"/>
              <a:t>and carpel identity and is involved in the regulation of floral meristem termination in </a:t>
            </a:r>
            <a:r>
              <a:rPr lang="en-US" sz="1800" i="1" smtClean="0"/>
              <a:t>Arabidopsis</a:t>
            </a:r>
            <a:r>
              <a:rPr lang="en-US" sz="1800" smtClean="0"/>
              <a:t>.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Example of </a:t>
            </a:r>
            <a:r>
              <a:rPr lang="en-US" dirty="0" smtClean="0"/>
              <a:t>imprints for </a:t>
            </a:r>
            <a:r>
              <a:rPr lang="en-US" dirty="0" smtClean="0"/>
              <a:t>doubl</a:t>
            </a:r>
            <a:r>
              <a:rPr lang="en-US" dirty="0" smtClean="0"/>
              <a:t>ets – </a:t>
            </a:r>
            <a:r>
              <a:rPr lang="en-US" dirty="0" err="1" smtClean="0"/>
              <a:t>Padmini</a:t>
            </a:r>
            <a:r>
              <a:rPr lang="en-US" dirty="0" smtClean="0"/>
              <a:t> – please provide some examples</a:t>
            </a:r>
            <a:endParaRPr lang="en-US" dirty="0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7724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600" b="1" smtClean="0"/>
              <a:t>	</a:t>
            </a:r>
            <a:r>
              <a:rPr lang="en-US" sz="1800" b="1" smtClean="0">
                <a:solidFill>
                  <a:schemeClr val="accent2"/>
                </a:solidFill>
              </a:rPr>
              <a:t>(AG, sequence- specific DNA binding transcription factor, stamen)</a:t>
            </a:r>
          </a:p>
          <a:p>
            <a:pPr eaLnBrk="1" hangingPunct="1">
              <a:buFont typeface="Wingdings" pitchFamily="2" charset="2"/>
              <a:buNone/>
            </a:pPr>
            <a:endParaRPr lang="en-US" sz="1800" b="1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1800" b="1" i="1" smtClean="0">
                <a:solidFill>
                  <a:schemeClr val="accent2"/>
                </a:solidFill>
              </a:rPr>
              <a:t>AG</a:t>
            </a:r>
            <a:r>
              <a:rPr lang="en-US" sz="1800" b="1" smtClean="0"/>
              <a:t> </a:t>
            </a:r>
            <a:r>
              <a:rPr lang="en-US" sz="1800" smtClean="0"/>
              <a:t>encodes a </a:t>
            </a:r>
            <a:r>
              <a:rPr lang="en-US" sz="1800" b="1" smtClean="0">
                <a:solidFill>
                  <a:schemeClr val="accent2"/>
                </a:solidFill>
              </a:rPr>
              <a:t>transcription factor</a:t>
            </a:r>
            <a:r>
              <a:rPr lang="en-US" sz="1800" smtClean="0"/>
              <a:t> of the MADS-box family that is expressed in </a:t>
            </a:r>
            <a:r>
              <a:rPr lang="en-US" sz="1800" b="1" smtClean="0">
                <a:solidFill>
                  <a:schemeClr val="accent2"/>
                </a:solidFill>
              </a:rPr>
              <a:t>stamen</a:t>
            </a:r>
            <a:r>
              <a:rPr lang="en-US" sz="1800" b="1" smtClean="0"/>
              <a:t> </a:t>
            </a:r>
            <a:r>
              <a:rPr lang="en-US" sz="1800" smtClean="0"/>
              <a:t>and carpel primordia. </a:t>
            </a:r>
          </a:p>
          <a:p>
            <a:pPr eaLnBrk="1" hangingPunct="1"/>
            <a:r>
              <a:rPr lang="en-US" sz="1800" smtClean="0"/>
              <a:t>The </a:t>
            </a:r>
            <a:r>
              <a:rPr lang="en-US" sz="1800" b="1" smtClean="0">
                <a:solidFill>
                  <a:schemeClr val="accent2"/>
                </a:solidFill>
              </a:rPr>
              <a:t>MADS-box transcription factor</a:t>
            </a:r>
            <a:r>
              <a:rPr lang="en-US" sz="1800" smtClean="0"/>
              <a:t> AGAMOUS (</a:t>
            </a:r>
            <a:r>
              <a:rPr lang="en-US" sz="1800" b="1" smtClean="0">
                <a:solidFill>
                  <a:schemeClr val="accent2"/>
                </a:solidFill>
              </a:rPr>
              <a:t>AG</a:t>
            </a:r>
            <a:r>
              <a:rPr lang="en-US" sz="1800" smtClean="0"/>
              <a:t>) is an important regulator of </a:t>
            </a:r>
            <a:r>
              <a:rPr lang="en-US" sz="1800" b="1" smtClean="0">
                <a:solidFill>
                  <a:schemeClr val="accent2"/>
                </a:solidFill>
              </a:rPr>
              <a:t>stamen</a:t>
            </a:r>
            <a:r>
              <a:rPr lang="en-US" sz="1800" smtClean="0"/>
              <a:t> and fruit identity as well as floral meristem determinacy in a number of core eudicots and monocots. </a:t>
            </a:r>
          </a:p>
          <a:p>
            <a:pPr eaLnBrk="1" hangingPunct="1"/>
            <a:r>
              <a:rPr lang="en-US" sz="1800" smtClean="0"/>
              <a:t>The </a:t>
            </a:r>
            <a:r>
              <a:rPr lang="en-US" sz="1800" i="1" smtClean="0"/>
              <a:t>Arabidopsis</a:t>
            </a:r>
            <a:r>
              <a:rPr lang="en-US" sz="1800" smtClean="0"/>
              <a:t> homeotic gene </a:t>
            </a:r>
            <a:r>
              <a:rPr lang="en-US" sz="1800" i="1" smtClean="0"/>
              <a:t>AGAMOUS</a:t>
            </a:r>
            <a:r>
              <a:rPr lang="en-US" sz="1800" smtClean="0"/>
              <a:t> (</a:t>
            </a:r>
            <a:r>
              <a:rPr lang="en-US" sz="1800" b="1" i="1" smtClean="0">
                <a:solidFill>
                  <a:schemeClr val="accent2"/>
                </a:solidFill>
              </a:rPr>
              <a:t>AG</a:t>
            </a:r>
            <a:r>
              <a:rPr lang="en-US" sz="1800" smtClean="0"/>
              <a:t>) is necessary for the specification of reproductive organs (</a:t>
            </a:r>
            <a:r>
              <a:rPr lang="en-US" sz="1800" b="1" smtClean="0">
                <a:solidFill>
                  <a:schemeClr val="accent2"/>
                </a:solidFill>
              </a:rPr>
              <a:t>stamens</a:t>
            </a:r>
            <a:r>
              <a:rPr lang="en-US" sz="1800" smtClean="0"/>
              <a:t> and carpels) during the early steps of flower development. </a:t>
            </a:r>
          </a:p>
          <a:p>
            <a:pPr eaLnBrk="1" hangingPunct="1"/>
            <a:r>
              <a:rPr lang="en-US" sz="1800" smtClean="0"/>
              <a:t>The floral homeotic C function gene </a:t>
            </a:r>
            <a:r>
              <a:rPr lang="en-US" sz="1800" i="1" smtClean="0"/>
              <a:t>AGAMOUS </a:t>
            </a:r>
            <a:r>
              <a:rPr lang="en-US" sz="1800" smtClean="0"/>
              <a:t>(</a:t>
            </a:r>
            <a:r>
              <a:rPr lang="en-US" sz="1800" b="1" i="1" smtClean="0">
                <a:solidFill>
                  <a:schemeClr val="accent2"/>
                </a:solidFill>
              </a:rPr>
              <a:t>AG</a:t>
            </a:r>
            <a:r>
              <a:rPr lang="en-US" sz="1800" smtClean="0"/>
              <a:t>) confers </a:t>
            </a:r>
            <a:r>
              <a:rPr lang="en-US" sz="1800" b="1" smtClean="0">
                <a:solidFill>
                  <a:schemeClr val="accent2"/>
                </a:solidFill>
              </a:rPr>
              <a:t>stamen</a:t>
            </a:r>
            <a:r>
              <a:rPr lang="en-US" sz="1800" smtClean="0">
                <a:solidFill>
                  <a:schemeClr val="accent2"/>
                </a:solidFill>
              </a:rPr>
              <a:t> </a:t>
            </a:r>
            <a:r>
              <a:rPr lang="en-US" sz="1800" smtClean="0"/>
              <a:t>and carpel identity and is involved in the regulation of floral meristem termination in </a:t>
            </a:r>
            <a:r>
              <a:rPr lang="en-US" sz="1800" i="1" smtClean="0"/>
              <a:t>Arabidopsis</a:t>
            </a:r>
            <a:r>
              <a:rPr lang="en-US" sz="1800" smtClean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624643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164</TotalTime>
  <Words>204</Words>
  <Application>Microsoft Macintosh PowerPoint</Application>
  <PresentationFormat>On-screen Show (4:3)</PresentationFormat>
  <Paragraphs>49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Methodology for Pattern Discovery, Validation, and Hypothesis Development from the Annotated Biological Web</vt:lpstr>
      <vt:lpstr>Goal</vt:lpstr>
      <vt:lpstr>Validation of Triplets</vt:lpstr>
      <vt:lpstr>Examples of Triplets</vt:lpstr>
      <vt:lpstr>Photomorphogenesis Genes</vt:lpstr>
      <vt:lpstr>Flowering Time Genes</vt:lpstr>
      <vt:lpstr>Photosynthesis Genes</vt:lpstr>
      <vt:lpstr>Example of imprints for triplets</vt:lpstr>
      <vt:lpstr>Example of imprints for doublets – Padmini – please provide some examples</vt:lpstr>
      <vt:lpstr>PowerPoint Presentation</vt:lpstr>
      <vt:lpstr>Thanks for listening </vt:lpstr>
    </vt:vector>
  </TitlesOfParts>
  <Company>SBU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Methodology for Pattern Discovery, Validation, and Hypothesis Development from the Annotated Biological Web</dc:title>
  <dc:creator>tech</dc:creator>
  <cp:lastModifiedBy>Louiqa Raschid</cp:lastModifiedBy>
  <cp:revision>12</cp:revision>
  <dcterms:created xsi:type="dcterms:W3CDTF">2011-09-04T17:45:24Z</dcterms:created>
  <dcterms:modified xsi:type="dcterms:W3CDTF">2012-05-15T02:28:11Z</dcterms:modified>
</cp:coreProperties>
</file>